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8"/>
  </p:notesMasterIdLst>
  <p:handoutMasterIdLst>
    <p:handoutMasterId r:id="rId9"/>
  </p:handoutMasterIdLst>
  <p:sldIdLst>
    <p:sldId id="257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pos="5488">
          <p15:clr>
            <a:srgbClr val="A4A3A4"/>
          </p15:clr>
        </p15:guide>
        <p15:guide id="3" pos="2549">
          <p15:clr>
            <a:srgbClr val="A4A3A4"/>
          </p15:clr>
        </p15:guide>
        <p15:guide id="4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708"/>
        <p:guide pos="5488"/>
        <p:guide pos="2549"/>
        <p:guide pos="2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E710773-95FA-6D44-8058-921D055E5D4A}" type="slidenum">
              <a:rPr lang="en-US">
                <a:latin typeface="Times New Roman" charset="0"/>
              </a:rPr>
              <a:pPr/>
              <a:t>1</a:t>
            </a:fld>
            <a:endParaRPr lang="en-US">
              <a:latin typeface="Times New Roman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728663"/>
            <a:ext cx="4803775" cy="3603625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55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BE70862-8FB6-2345-B3D7-EC55DCBD576C}" type="slidenum">
              <a:rPr lang="en-US">
                <a:latin typeface="Times New Roman" charset="0"/>
              </a:rPr>
              <a:pPr/>
              <a:t>3</a:t>
            </a:fld>
            <a:endParaRPr lang="en-US">
              <a:latin typeface="Times New Roman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728663"/>
            <a:ext cx="4803775" cy="3603625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PSP2 Common Errors</a:t>
            </a:r>
          </a:p>
          <a:p>
            <a:pPr lvl="1" eaLnBrk="1" hangingPunct="1">
              <a:buFontTx/>
              <a:buChar char="•"/>
            </a:pPr>
            <a:r>
              <a:rPr lang="en-US"/>
              <a:t>how to slow down a personal review</a:t>
            </a:r>
          </a:p>
          <a:p>
            <a:pPr lvl="1" eaLnBrk="1" hangingPunct="1">
              <a:buFontTx/>
              <a:buChar char="•"/>
            </a:pPr>
            <a:r>
              <a:rPr lang="en-US"/>
              <a:t>what</a:t>
            </a:r>
            <a:r>
              <a:rPr lang="ja-JP" altLang="en-US"/>
              <a:t>’</a:t>
            </a:r>
            <a:r>
              <a:rPr lang="en-US"/>
              <a:t>s missing from designs</a:t>
            </a:r>
          </a:p>
          <a:p>
            <a:pPr lvl="1" eaLnBrk="1" hangingPunct="1">
              <a:buFontTx/>
              <a:buChar char="•"/>
            </a:pPr>
            <a:r>
              <a:rPr lang="en-US"/>
              <a:t>why designing while coding is error-prone</a:t>
            </a:r>
          </a:p>
          <a:p>
            <a:pPr lvl="1" eaLnBrk="1" hangingPunct="1">
              <a:buFontTx/>
              <a:buChar char="•"/>
            </a:pPr>
            <a:r>
              <a:rPr lang="en-US"/>
              <a:t>the power of a common vocabulary to share with co-wrokers</a:t>
            </a:r>
          </a:p>
          <a:p>
            <a:pPr lvl="1" eaLnBrk="1" hangingPunct="1">
              <a:buFontTx/>
              <a:buChar char="•"/>
            </a:pPr>
            <a:r>
              <a:rPr lang="en-US"/>
              <a:t>updating checklists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29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D043870-1AD6-5A45-8A81-2EDB073EBDB9}" type="slidenum">
              <a:rPr lang="en-US">
                <a:latin typeface="Times New Roman" charset="0"/>
              </a:rPr>
              <a:pPr/>
              <a:t>4</a:t>
            </a:fld>
            <a:endParaRPr lang="en-US">
              <a:latin typeface="Times New Roman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8663"/>
            <a:ext cx="4779963" cy="3584575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4560248"/>
            <a:ext cx="5369461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2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17B5455-4E28-784A-9D53-1C0662E887FD}" type="slidenum">
              <a:rPr lang="en-US">
                <a:latin typeface="Times New Roman" charset="0"/>
              </a:rPr>
              <a:pPr/>
              <a:t>5</a:t>
            </a:fld>
            <a:endParaRPr lang="en-US">
              <a:latin typeface="Times New Roman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09788" y="646113"/>
            <a:ext cx="2870200" cy="2152650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6066" y="2922946"/>
            <a:ext cx="6134438" cy="610560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8006" tIns="49894" rIns="98006" bIns="49894"/>
          <a:lstStyle/>
          <a:p>
            <a:pPr defTabSz="967457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975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1A2B0F7-1B7A-D548-84EB-A1463D90099F}" type="slidenum">
              <a:rPr lang="en-US">
                <a:latin typeface="Times New Roman" charset="0"/>
              </a:rPr>
              <a:pPr/>
              <a:t>6</a:t>
            </a:fld>
            <a:endParaRPr lang="en-US">
              <a:latin typeface="Times New Roman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168" y="4560248"/>
            <a:ext cx="6512867" cy="431989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81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4978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36572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1717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56663262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45433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535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713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4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550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508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64938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98175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23372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43774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4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58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92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05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680" r:id="rId15"/>
    <p:sldLayoutId id="2147483676" r:id="rId16"/>
    <p:sldLayoutId id="2147483662" r:id="rId17"/>
    <p:sldLayoutId id="2147483664" r:id="rId18"/>
    <p:sldLayoutId id="2147483672" r:id="rId19"/>
    <p:sldLayoutId id="2147483673" r:id="rId20"/>
    <p:sldLayoutId id="2147483677" r:id="rId21"/>
    <p:sldLayoutId id="2147483674" r:id="rId22"/>
    <p:sldLayoutId id="2147483675" r:id="rId23"/>
    <p:sldLayoutId id="2147483684" r:id="rId2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\\localhost\Local%20Settings\Temp\wza745\for%20claire\Module%20Drafts\L4%20Schedule%20Planning%20and%20Tracking.p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file:///\\localhost\Local%20Settings\Temp\wza745\for%20claire\Module%20Drafts\ASGKIT%20PROG4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000" dirty="0">
                <a:latin typeface="Arial" charset="0"/>
              </a:rPr>
              <a:t>PSP Fundamentals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Day </a:t>
            </a:r>
            <a:r>
              <a:rPr lang="en-US" dirty="0">
                <a:latin typeface="Arial" charset="0"/>
              </a:rPr>
              <a:t>Four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dirty="0">
                <a:latin typeface="Arial" charset="0"/>
              </a:rPr>
              <a:t>Agenda </a:t>
            </a:r>
          </a:p>
        </p:txBody>
      </p:sp>
    </p:spTree>
    <p:extLst>
      <p:ext uri="{BB962C8B-B14F-4D97-AF65-F5344CB8AC3E}">
        <p14:creationId xmlns:p14="http://schemas.microsoft.com/office/powerpoint/2010/main" val="221531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 Discussion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Class discussion</a:t>
            </a:r>
          </a:p>
          <a:p>
            <a:pPr lvl="1"/>
            <a:r>
              <a:rPr lang="en-US" smtClean="0"/>
              <a:t>Quality planning</a:t>
            </a:r>
          </a:p>
          <a:p>
            <a:pPr lvl="1"/>
            <a:r>
              <a:rPr lang="en-US" smtClean="0"/>
              <a:t>Size accounting</a:t>
            </a:r>
          </a:p>
          <a:p>
            <a:pPr lvl="1"/>
            <a:r>
              <a:rPr lang="en-US" smtClean="0"/>
              <a:t>Using Proxies</a:t>
            </a:r>
          </a:p>
          <a:p>
            <a:pPr lvl="1"/>
            <a:r>
              <a:rPr lang="en-US" smtClean="0"/>
              <a:t>Size estimation</a:t>
            </a:r>
          </a:p>
          <a:p>
            <a:pPr lvl="1"/>
            <a:r>
              <a:rPr lang="en-US" smtClean="0"/>
              <a:t>Effort estimation</a:t>
            </a:r>
          </a:p>
          <a:p>
            <a:pPr lvl="1"/>
            <a:r>
              <a:rPr lang="en-US" smtClean="0"/>
              <a:t>Test report</a:t>
            </a:r>
          </a:p>
          <a:p>
            <a:pPr lvl="1"/>
            <a:r>
              <a:rPr lang="en-US" smtClean="0"/>
              <a:t>Using the tool</a:t>
            </a:r>
          </a:p>
          <a:p>
            <a:endParaRPr lang="en-US" smtClean="0"/>
          </a:p>
          <a:p>
            <a:r>
              <a:rPr lang="en-US" smtClean="0"/>
              <a:t>Were you surprised by anything?</a:t>
            </a:r>
          </a:p>
          <a:p>
            <a:r>
              <a:rPr lang="en-US" smtClean="0"/>
              <a:t>Common process issues</a:t>
            </a:r>
            <a:endParaRPr lang="en-U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r>
              <a:rPr lang="en-US" dirty="0" smtClean="0"/>
              <a:t>Personal reviews</a:t>
            </a:r>
          </a:p>
          <a:p>
            <a:pPr lvl="1"/>
            <a:r>
              <a:rPr lang="en-US" dirty="0" smtClean="0"/>
              <a:t>Checklists</a:t>
            </a:r>
          </a:p>
          <a:p>
            <a:pPr lvl="1"/>
            <a:r>
              <a:rPr lang="en-US" dirty="0" smtClean="0"/>
              <a:t>Review rates</a:t>
            </a:r>
          </a:p>
          <a:p>
            <a:pPr lvl="1"/>
            <a:r>
              <a:rPr lang="en-US" dirty="0" smtClean="0"/>
              <a:t>Appraisal vs. test defect density</a:t>
            </a:r>
          </a:p>
          <a:p>
            <a:pPr lvl="1"/>
            <a:r>
              <a:rPr lang="en-US" dirty="0" smtClean="0"/>
              <a:t>Compiling as an objective assessment of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17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 Data Review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01934" y="1076898"/>
            <a:ext cx="4093866" cy="5019102"/>
          </a:xfrm>
        </p:spPr>
        <p:txBody>
          <a:bodyPr>
            <a:normAutofit/>
          </a:bodyPr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Number of assignments submitted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Actual development time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Time estimating error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Design time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Compile time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Test time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Actual size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Size estimating error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Size vs. development time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Total Defects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Defects injected in design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Defects injected in coding</a:t>
            </a:r>
            <a:endParaRPr lang="en-US" sz="2000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9216" y="1076898"/>
            <a:ext cx="4065683" cy="5019102"/>
          </a:xfrm>
        </p:spPr>
        <p:txBody>
          <a:bodyPr>
            <a:normAutofit/>
          </a:bodyPr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Defect removal rates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Compile vs. test defects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Defects found in design review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Defects found in code review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Defects found in compile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Defects found in test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Yield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Productivity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Yield vs. Productivity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8677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115888" tIns="57150" rIns="115888" bIns="5715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>
                <a:latin typeface="Arial" charset="0"/>
              </a:rPr>
              <a:t>Course Agenda - Day 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b="1" dirty="0"/>
              <a:t>8:</a:t>
            </a:r>
            <a:r>
              <a:rPr lang="en-US" b="1" dirty="0" smtClean="0"/>
              <a:t>00</a:t>
            </a:r>
            <a:r>
              <a:rPr lang="en-US" dirty="0" smtClean="0"/>
              <a:t>	Continental </a:t>
            </a:r>
            <a:r>
              <a:rPr lang="en-US" dirty="0"/>
              <a:t>breakfast</a:t>
            </a:r>
          </a:p>
          <a:p>
            <a:pPr fontAlgn="base"/>
            <a:r>
              <a:rPr lang="en-US" b="1" dirty="0"/>
              <a:t>8:</a:t>
            </a:r>
            <a:r>
              <a:rPr lang="en-US" b="1" dirty="0" smtClean="0"/>
              <a:t>15</a:t>
            </a:r>
            <a:r>
              <a:rPr lang="en-US" dirty="0" smtClean="0"/>
              <a:t>	Class </a:t>
            </a:r>
            <a:r>
              <a:rPr lang="en-US" dirty="0"/>
              <a:t>data feedback</a:t>
            </a:r>
          </a:p>
          <a:p>
            <a:pPr fontAlgn="base"/>
            <a:r>
              <a:rPr lang="en-US" b="1" dirty="0"/>
              <a:t>8:</a:t>
            </a:r>
            <a:r>
              <a:rPr lang="en-US" b="1" dirty="0" smtClean="0"/>
              <a:t>30</a:t>
            </a:r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L4</a:t>
            </a:r>
            <a:r>
              <a:rPr lang="en-US" dirty="0">
                <a:hlinkClick r:id="rId3"/>
              </a:rPr>
              <a:t>. Task and schedule planning</a:t>
            </a:r>
            <a:endParaRPr lang="en-US" dirty="0"/>
          </a:p>
          <a:p>
            <a:pPr fontAlgn="base"/>
            <a:r>
              <a:rPr lang="en-US" b="1" dirty="0"/>
              <a:t>10:</a:t>
            </a:r>
            <a:r>
              <a:rPr lang="en-US" b="1" dirty="0" smtClean="0"/>
              <a:t>00</a:t>
            </a:r>
            <a:r>
              <a:rPr lang="en-US" dirty="0" smtClean="0"/>
              <a:t>	Break</a:t>
            </a:r>
            <a:endParaRPr lang="en-US" dirty="0"/>
          </a:p>
          <a:p>
            <a:pPr fontAlgn="base"/>
            <a:r>
              <a:rPr lang="en-US" b="1" dirty="0"/>
              <a:t>10:</a:t>
            </a:r>
            <a:r>
              <a:rPr lang="en-US" b="1" dirty="0" smtClean="0"/>
              <a:t>15</a:t>
            </a:r>
            <a:r>
              <a:rPr lang="en-US" dirty="0" smtClean="0"/>
              <a:t>	Lab session</a:t>
            </a:r>
            <a:br>
              <a:rPr lang="en-US" dirty="0" smtClean="0"/>
            </a:br>
            <a:r>
              <a:rPr lang="en-US" dirty="0" smtClean="0"/>
              <a:t>	• </a:t>
            </a:r>
            <a:r>
              <a:rPr lang="en-US" dirty="0">
                <a:hlinkClick r:id="rId4"/>
              </a:rPr>
              <a:t>Program 4 assignment</a:t>
            </a:r>
            <a:endParaRPr lang="en-US" dirty="0"/>
          </a:p>
          <a:p>
            <a:pPr fontAlgn="base"/>
            <a:r>
              <a:rPr lang="en-US" b="1" dirty="0"/>
              <a:t>12:</a:t>
            </a:r>
            <a:r>
              <a:rPr lang="en-US" b="1" dirty="0" smtClean="0"/>
              <a:t>00</a:t>
            </a:r>
            <a:r>
              <a:rPr lang="en-US" dirty="0" smtClean="0"/>
              <a:t>	Lunch</a:t>
            </a:r>
            <a:endParaRPr lang="en-US" dirty="0"/>
          </a:p>
          <a:p>
            <a:pPr fontAlgn="base"/>
            <a:r>
              <a:rPr lang="en-US" b="1" dirty="0"/>
              <a:t>1:</a:t>
            </a:r>
            <a:r>
              <a:rPr lang="en-US" b="1" dirty="0" smtClean="0"/>
              <a:t>00</a:t>
            </a:r>
            <a:r>
              <a:rPr lang="en-US" dirty="0" smtClean="0"/>
              <a:t>	Lab </a:t>
            </a:r>
            <a:r>
              <a:rPr lang="en-US" dirty="0"/>
              <a:t>session (continued)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69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2869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79</TotalTime>
  <Words>165</Words>
  <Application>Microsoft Office PowerPoint</Application>
  <PresentationFormat>On-screen Show (4:3)</PresentationFormat>
  <Paragraphs>61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MS PGothic</vt:lpstr>
      <vt:lpstr>Arial</vt:lpstr>
      <vt:lpstr>Calibri</vt:lpstr>
      <vt:lpstr>Times New Roman</vt:lpstr>
      <vt:lpstr>PSP Template</vt:lpstr>
      <vt:lpstr>PSP Fundamentals Day Four Agenda </vt:lpstr>
      <vt:lpstr>PowerPoint Presentation</vt:lpstr>
      <vt:lpstr>Class Discussion</vt:lpstr>
      <vt:lpstr>Class Data Review</vt:lpstr>
      <vt:lpstr>Course Agenda - Day 4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20</cp:revision>
  <cp:lastPrinted>2015-11-05T19:18:24Z</cp:lastPrinted>
  <dcterms:created xsi:type="dcterms:W3CDTF">2016-03-14T18:33:10Z</dcterms:created>
  <dcterms:modified xsi:type="dcterms:W3CDTF">2018-09-06T00:14:46Z</dcterms:modified>
</cp:coreProperties>
</file>